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886" r:id="rId3"/>
    <p:sldId id="885" r:id="rId4"/>
    <p:sldId id="576" r:id="rId5"/>
    <p:sldId id="887" r:id="rId6"/>
    <p:sldId id="933" r:id="rId7"/>
    <p:sldId id="751" r:id="rId8"/>
    <p:sldId id="932" r:id="rId9"/>
    <p:sldId id="892" r:id="rId10"/>
    <p:sldId id="934" r:id="rId11"/>
    <p:sldId id="691" r:id="rId12"/>
    <p:sldId id="936" r:id="rId13"/>
    <p:sldId id="937" r:id="rId14"/>
    <p:sldId id="894" r:id="rId15"/>
    <p:sldId id="895" r:id="rId16"/>
    <p:sldId id="938" r:id="rId17"/>
    <p:sldId id="896" r:id="rId18"/>
    <p:sldId id="924" r:id="rId19"/>
    <p:sldId id="695" r:id="rId20"/>
    <p:sldId id="899" r:id="rId21"/>
    <p:sldId id="925" r:id="rId22"/>
    <p:sldId id="900" r:id="rId23"/>
    <p:sldId id="901" r:id="rId24"/>
    <p:sldId id="702" r:id="rId25"/>
    <p:sldId id="703" r:id="rId26"/>
    <p:sldId id="704" r:id="rId27"/>
    <p:sldId id="791" r:id="rId28"/>
    <p:sldId id="903" r:id="rId29"/>
    <p:sldId id="902" r:id="rId30"/>
    <p:sldId id="926" r:id="rId31"/>
    <p:sldId id="904" r:id="rId32"/>
    <p:sldId id="927" r:id="rId33"/>
    <p:sldId id="905" r:id="rId34"/>
    <p:sldId id="906" r:id="rId35"/>
    <p:sldId id="908" r:id="rId36"/>
    <p:sldId id="909" r:id="rId37"/>
    <p:sldId id="910" r:id="rId38"/>
    <p:sldId id="584" r:id="rId39"/>
    <p:sldId id="568" r:id="rId40"/>
    <p:sldId id="911" r:id="rId41"/>
    <p:sldId id="714" r:id="rId42"/>
    <p:sldId id="929" r:id="rId43"/>
    <p:sldId id="715" r:id="rId44"/>
    <p:sldId id="912" r:id="rId45"/>
    <p:sldId id="913" r:id="rId46"/>
    <p:sldId id="914" r:id="rId47"/>
    <p:sldId id="915" r:id="rId48"/>
    <p:sldId id="916" r:id="rId49"/>
    <p:sldId id="928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ECEEF"/>
    <a:srgbClr val="FFFFCC"/>
    <a:srgbClr val="EEEAEA"/>
    <a:srgbClr val="0000FF"/>
    <a:srgbClr val="F6BB00"/>
    <a:srgbClr val="96640F"/>
    <a:srgbClr val="008000"/>
    <a:srgbClr val="CC00CC"/>
    <a:srgbClr val="6443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9" autoAdjust="0"/>
    <p:restoredTop sz="90200" autoAdjust="0"/>
  </p:normalViewPr>
  <p:slideViewPr>
    <p:cSldViewPr>
      <p:cViewPr varScale="1">
        <p:scale>
          <a:sx n="64" d="100"/>
          <a:sy n="64" d="100"/>
        </p:scale>
        <p:origin x="128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8CA55FD-703E-4A23-8CE6-6BA944FF6FD4}" type="datetimeFigureOut">
              <a:rPr lang="en-US"/>
              <a:pPr>
                <a:defRPr/>
              </a:pPr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AF4DA20-041D-4A03-BADF-711AA1994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8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F07E9-83C1-432F-8339-5D3B5D2EA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BBB61-E93B-4B10-979A-DC5764963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9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E1162-7089-4C74-89D9-2417B913A3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6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9244D8-7688-49AC-9DAC-E0E956D16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8DD4F-439D-4623-B271-2EF62F1BD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C20CD-A4AC-46C5-A565-88F900092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7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10682-60F4-406A-B769-F92288D98F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806E5-C7EB-4E48-9304-C9DA8FF6D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1DD69-5F81-4EED-B49A-07FAD53957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9E4A9-4C29-4CE4-BD64-58A8CC57F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1831B-D4AC-4FBF-B21A-AC9EA3CB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959CE92-AFD0-4299-833C-A21D6A0D1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CS 2022</a:t>
            </a: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  <p:sp>
        <p:nvSpPr>
          <p:cNvPr id="10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13" name="WordArt 7"/>
          <p:cNvSpPr>
            <a:spLocks noChangeArrowheads="1" noChangeShapeType="1" noTextEdit="1"/>
          </p:cNvSpPr>
          <p:nvPr/>
        </p:nvSpPr>
        <p:spPr bwMode="auto">
          <a:xfrm>
            <a:off x="371475" y="3581400"/>
            <a:ext cx="8401050" cy="106070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Modular Programming: Creating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Procedures &amp; Functions with Parameters</a:t>
            </a:r>
          </a:p>
        </p:txBody>
      </p:sp>
      <p:sp>
        <p:nvSpPr>
          <p:cNvPr id="14" name="WordArt 6"/>
          <p:cNvSpPr>
            <a:spLocks noChangeArrowheads="1" noChangeShapeType="1" noTextEdit="1"/>
          </p:cNvSpPr>
          <p:nvPr/>
        </p:nvSpPr>
        <p:spPr bwMode="auto">
          <a:xfrm>
            <a:off x="685800" y="1600200"/>
            <a:ext cx="8077200" cy="1828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9 Section 7-11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617" r="23917" b="5817"/>
          <a:stretch/>
        </p:blipFill>
        <p:spPr bwMode="auto">
          <a:xfrm>
            <a:off x="182880" y="182880"/>
            <a:ext cx="65413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20223" r="44083" b="24083"/>
          <a:stretch/>
        </p:blipFill>
        <p:spPr bwMode="auto">
          <a:xfrm>
            <a:off x="4495800" y="1981200"/>
            <a:ext cx="4461256" cy="4693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5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Argument Formats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219200"/>
            <a:ext cx="9144000" cy="5638800"/>
            <a:chOff x="0" y="1219200"/>
            <a:chExt cx="9144000" cy="5638800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3" t="27020" r="10001" b="16515"/>
            <a:stretch/>
          </p:blipFill>
          <p:spPr bwMode="auto">
            <a:xfrm>
              <a:off x="0" y="1219200"/>
              <a:ext cx="9144000" cy="563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2400" y="1524000"/>
              <a:ext cx="4724400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Arial Narrow" panose="020B0606020202030204" pitchFamily="34" charset="0"/>
                </a:rPr>
                <a:t>Arguments can be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4800">
                <a:latin typeface="Arial Black" pitchFamily="34" charset="0"/>
              </a:rPr>
              <a:t>The Football Analogy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8839200" cy="586263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Quarterback - The Argument</a:t>
            </a:r>
          </a:p>
          <a:p>
            <a:pPr eaLnBrk="1" hangingPunct="1"/>
            <a:endParaRPr lang="en-US" sz="2800" b="1" u="sng" dirty="0">
              <a:sym typeface="Symbol" pitchFamily="18" charset="2"/>
            </a:endParaRPr>
          </a:p>
          <a:p>
            <a:pPr eaLnBrk="1" hangingPunct="1"/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en-US" sz="2800" b="1" dirty="0">
              <a:sym typeface="Symbol" pitchFamily="18" charset="2"/>
            </a:endParaRPr>
          </a:p>
          <a:p>
            <a:pPr eaLnBrk="1" hangingPunct="1"/>
            <a:endParaRPr lang="en-US" sz="2800" i="1" u="sng" dirty="0">
              <a:latin typeface="Arial Black" pitchFamily="34" charset="0"/>
              <a:sym typeface="Symbol" pitchFamily="18" charset="2"/>
            </a:endParaRPr>
          </a:p>
          <a:p>
            <a:pPr eaLnBrk="1" hangingPunct="1"/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Football - A copy of the data</a:t>
            </a:r>
          </a:p>
          <a:p>
            <a:pPr eaLnBrk="1" hangingPunct="1"/>
            <a:r>
              <a:rPr lang="en-US" sz="2400" b="1" dirty="0">
                <a:sym typeface="Symbol" pitchFamily="18" charset="2"/>
              </a:rPr>
              <a:t>The argument passes a copy of the data to the parameter.</a:t>
            </a:r>
          </a:p>
          <a:p>
            <a:pPr eaLnBrk="1" hangingPunct="1">
              <a:lnSpc>
                <a:spcPct val="60000"/>
              </a:lnSpc>
            </a:pPr>
            <a:endParaRPr lang="en-US" sz="19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Receiver - The Parameter</a:t>
            </a:r>
          </a:p>
          <a:p>
            <a:pPr eaLnBrk="1" hangingPunct="1"/>
            <a:endParaRPr lang="en-US" sz="2800" b="1" u="sng" dirty="0">
              <a:sym typeface="Symbol" pitchFamily="18" charset="2"/>
            </a:endParaRPr>
          </a:p>
          <a:p>
            <a:pPr eaLnBrk="1" hangingPunct="1"/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70000"/>
              </a:lnSpc>
            </a:pPr>
            <a:endParaRPr lang="en-US" sz="2800" b="1" dirty="0">
              <a:sym typeface="Symbol" pitchFamily="18" charset="2"/>
            </a:endParaRPr>
          </a:p>
        </p:txBody>
      </p:sp>
      <p:pic>
        <p:nvPicPr>
          <p:cNvPr id="37894" name="Picture 9" descr="j028277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371600"/>
            <a:ext cx="2589367" cy="247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705600" y="2209800"/>
            <a:ext cx="2195512" cy="1812925"/>
            <a:chOff x="6415088" y="2209800"/>
            <a:chExt cx="2195512" cy="1812925"/>
          </a:xfrm>
        </p:grpSpPr>
        <p:pic>
          <p:nvPicPr>
            <p:cNvPr id="37896" name="Picture 12" descr="j03354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8" y="2209800"/>
              <a:ext cx="1814512" cy="18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7" name="Text Box 13"/>
            <p:cNvSpPr txBox="1">
              <a:spLocks noChangeArrowheads="1"/>
            </p:cNvSpPr>
            <p:nvPr/>
          </p:nvSpPr>
          <p:spPr bwMode="auto">
            <a:xfrm>
              <a:off x="7384256" y="3429000"/>
              <a:ext cx="1226344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800" dirty="0">
                  <a:latin typeface="Arial Black" pitchFamily="34" charset="0"/>
                  <a:sym typeface="Symbol" pitchFamily="18" charset="2"/>
                </a:rPr>
                <a:t>200</a:t>
              </a:r>
              <a:endParaRPr lang="en-US" sz="2800" i="1" dirty="0">
                <a:latin typeface="Arial Black" pitchFamily="34" charset="0"/>
                <a:sym typeface="Symbol" pitchFamily="18" charset="2"/>
              </a:endParaRPr>
            </a:p>
          </p:txBody>
        </p:sp>
      </p:grpSp>
      <p:pic>
        <p:nvPicPr>
          <p:cNvPr id="37898" name="Picture 16" descr="j03104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72584"/>
            <a:ext cx="16414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207544" y="1524000"/>
            <a:ext cx="3879056" cy="590931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displayNumber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3600" dirty="0">
                <a:latin typeface="Arial Black" panose="020B0A04020102020204" pitchFamily="34" charset="0"/>
                <a:cs typeface="Consolas" panose="020B0609020204030204" pitchFamily="49" charset="0"/>
                <a:sym typeface="Symbol" pitchFamily="18" charset="2"/>
              </a:rPr>
              <a:t>x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)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388144" y="5572125"/>
            <a:ext cx="5774912" cy="646331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displayNumber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600" dirty="0" err="1">
                <a:latin typeface="Arial Black" panose="020B0A04020102020204" pitchFamily="34" charset="0"/>
                <a:cs typeface="Consolas" panose="020B0609020204030204" pitchFamily="49" charset="0"/>
              </a:rPr>
              <a:t>num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2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eaLnBrk="1" hangingPunct="1"/>
            <a:r>
              <a:rPr lang="en-US" sz="4800">
                <a:latin typeface="Arial Black" pitchFamily="34" charset="0"/>
              </a:rPr>
              <a:t>The Football Analogy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52400" y="914400"/>
            <a:ext cx="8839200" cy="5862638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Quarterback - The Argument</a:t>
            </a:r>
          </a:p>
          <a:p>
            <a:pPr eaLnBrk="1" hangingPunct="1"/>
            <a:endParaRPr lang="en-US" sz="2800" b="1" u="sng" dirty="0">
              <a:sym typeface="Symbol" pitchFamily="18" charset="2"/>
            </a:endParaRPr>
          </a:p>
          <a:p>
            <a:pPr eaLnBrk="1" hangingPunct="1"/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endParaRPr lang="en-US" sz="2800" b="1" dirty="0">
              <a:sym typeface="Symbol" pitchFamily="18" charset="2"/>
            </a:endParaRPr>
          </a:p>
          <a:p>
            <a:pPr eaLnBrk="1" hangingPunct="1"/>
            <a:endParaRPr lang="en-US" sz="2800" i="1" u="sng" dirty="0">
              <a:latin typeface="Arial Black" pitchFamily="34" charset="0"/>
              <a:sym typeface="Symbol" pitchFamily="18" charset="2"/>
            </a:endParaRPr>
          </a:p>
          <a:p>
            <a:pPr eaLnBrk="1" hangingPunct="1"/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Football - A copy of the data</a:t>
            </a:r>
          </a:p>
          <a:p>
            <a:pPr eaLnBrk="1" hangingPunct="1"/>
            <a:r>
              <a:rPr lang="en-US" sz="2400" b="1" dirty="0">
                <a:sym typeface="Symbol" pitchFamily="18" charset="2"/>
              </a:rPr>
              <a:t>The argument passes a copy of the data to the parameter.</a:t>
            </a:r>
          </a:p>
          <a:p>
            <a:pPr eaLnBrk="1" hangingPunct="1">
              <a:lnSpc>
                <a:spcPct val="60000"/>
              </a:lnSpc>
            </a:pPr>
            <a:endParaRPr lang="en-US" sz="1900" b="1" dirty="0">
              <a:sym typeface="Symbol" pitchFamily="18" charset="2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800" u="sng" dirty="0">
                <a:latin typeface="Arial Black" pitchFamily="34" charset="0"/>
                <a:sym typeface="Symbol" pitchFamily="18" charset="2"/>
              </a:rPr>
              <a:t>The Receiver - The Parameter</a:t>
            </a:r>
          </a:p>
          <a:p>
            <a:pPr eaLnBrk="1" hangingPunct="1"/>
            <a:endParaRPr lang="en-US" sz="2800" b="1" u="sng" dirty="0">
              <a:sym typeface="Symbol" pitchFamily="18" charset="2"/>
            </a:endParaRPr>
          </a:p>
          <a:p>
            <a:pPr eaLnBrk="1" hangingPunct="1"/>
            <a:endParaRPr lang="en-US" sz="2800" b="1" dirty="0">
              <a:sym typeface="Symbol" pitchFamily="18" charset="2"/>
            </a:endParaRPr>
          </a:p>
          <a:p>
            <a:pPr eaLnBrk="1" hangingPunct="1">
              <a:lnSpc>
                <a:spcPct val="70000"/>
              </a:lnSpc>
            </a:pPr>
            <a:endParaRPr lang="en-US" sz="2800" b="1" dirty="0">
              <a:sym typeface="Symbol" pitchFamily="18" charset="2"/>
            </a:endParaRPr>
          </a:p>
        </p:txBody>
      </p:sp>
      <p:pic>
        <p:nvPicPr>
          <p:cNvPr id="37894" name="Picture 9" descr="j0282776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371600"/>
            <a:ext cx="2589367" cy="247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705600" y="2209800"/>
            <a:ext cx="2195512" cy="1812925"/>
            <a:chOff x="6415088" y="2209800"/>
            <a:chExt cx="2195512" cy="1812925"/>
          </a:xfrm>
        </p:grpSpPr>
        <p:pic>
          <p:nvPicPr>
            <p:cNvPr id="37896" name="Picture 12" descr="j033544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8" y="2209800"/>
              <a:ext cx="1814512" cy="18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7" name="Text Box 13"/>
            <p:cNvSpPr txBox="1">
              <a:spLocks noChangeArrowheads="1"/>
            </p:cNvSpPr>
            <p:nvPr/>
          </p:nvSpPr>
          <p:spPr bwMode="auto">
            <a:xfrm>
              <a:off x="7384256" y="3429000"/>
              <a:ext cx="1226344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800" dirty="0">
                  <a:latin typeface="Arial Black" pitchFamily="34" charset="0"/>
                  <a:sym typeface="Symbol" pitchFamily="18" charset="2"/>
                </a:rPr>
                <a:t>200</a:t>
              </a:r>
              <a:endParaRPr lang="en-US" sz="2800" i="1" dirty="0">
                <a:latin typeface="Arial Black" pitchFamily="34" charset="0"/>
                <a:sym typeface="Symbol" pitchFamily="18" charset="2"/>
              </a:endParaRPr>
            </a:p>
          </p:txBody>
        </p:sp>
      </p:grpSp>
      <p:pic>
        <p:nvPicPr>
          <p:cNvPr id="37898" name="Picture 16" descr="j03104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72584"/>
            <a:ext cx="16414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3207544" y="1524000"/>
            <a:ext cx="3879056" cy="590931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displayNumber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(</a:t>
            </a:r>
            <a:r>
              <a:rPr lang="en-US" sz="3600" dirty="0">
                <a:latin typeface="Arial Black" panose="020B0A04020102020204" pitchFamily="34" charset="0"/>
                <a:cs typeface="Consolas" panose="020B0609020204030204" pitchFamily="49" charset="0"/>
                <a:sym typeface="Symbol" pitchFamily="18" charset="2"/>
              </a:rPr>
              <a:t>x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)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388144" y="5572125"/>
            <a:ext cx="5774912" cy="646331"/>
          </a:xfrm>
          <a:prstGeom prst="rect">
            <a:avLst/>
          </a:prstGeom>
          <a:solidFill>
            <a:srgbClr val="FFFF99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550" algn="l"/>
                <a:tab pos="914400" algn="l"/>
                <a:tab pos="1377950" algn="l"/>
                <a:tab pos="1828800" algn="l"/>
                <a:tab pos="229235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342063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displayNumber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3600" dirty="0" err="1">
                <a:latin typeface="Arial Black" panose="020B0A04020102020204" pitchFamily="34" charset="0"/>
                <a:cs typeface="Consolas" panose="020B0609020204030204" pitchFamily="49" charset="0"/>
              </a:rPr>
              <a:t>num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4962144" y="1920240"/>
            <a:ext cx="1618488" cy="3867912"/>
          </a:xfrm>
          <a:prstGeom prst="line">
            <a:avLst/>
          </a:prstGeom>
          <a:noFill/>
          <a:ln w="57150">
            <a:solidFill>
              <a:srgbClr val="CC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Procedures with Multiple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7338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Arguments &amp; Parameters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9.8</a:t>
            </a:r>
          </a:p>
        </p:txBody>
      </p:sp>
    </p:spTree>
    <p:extLst>
      <p:ext uri="{BB962C8B-B14F-4D97-AF65-F5344CB8AC3E}">
        <p14:creationId xmlns:p14="http://schemas.microsoft.com/office/powerpoint/2010/main" val="148141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7610" r="8917" b="504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9" name="Picture 5" descr="C:\Users\JohnSchram\AppData\Local\Microsoft\Windows\Temporary Internet Files\Content.IE5\038XEMFA\246w57l[1]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91840"/>
            <a:ext cx="3703318" cy="29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5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7610" r="8917" b="504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9" name="Picture 5" descr="C:\Users\JohnSchram\AppData\Local\Microsoft\Windows\Temporary Internet Files\Content.IE5\038XEMFA\246w57l[1]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91840"/>
            <a:ext cx="3703318" cy="29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t="32203" r="25584" b="21258"/>
          <a:stretch/>
        </p:blipFill>
        <p:spPr bwMode="auto">
          <a:xfrm>
            <a:off x="4419600" y="182880"/>
            <a:ext cx="4541518" cy="2712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64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7279" r="15250" b="7030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17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7279" r="15250" b="7030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t="17205" r="37501" b="36366"/>
          <a:stretch/>
        </p:blipFill>
        <p:spPr bwMode="auto">
          <a:xfrm>
            <a:off x="5105400" y="182880"/>
            <a:ext cx="3855719" cy="27127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0" y="3505200"/>
            <a:ext cx="407564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cap="none" spc="0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100     </a:t>
            </a:r>
            <a:r>
              <a:rPr lang="en-US" sz="4800" b="1" cap="none" spc="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50</a:t>
            </a:r>
            <a:endParaRPr lang="en-US" sz="4800" b="1" dirty="0">
              <a:ln w="1143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4800" b="1" u="sng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-50</a:t>
            </a:r>
            <a:r>
              <a:rPr lang="en-US" sz="4800" b="1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  </a:t>
            </a:r>
            <a:r>
              <a:rPr lang="en-US" sz="4800" b="1" u="sng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-100</a:t>
            </a:r>
          </a:p>
          <a:p>
            <a:r>
              <a:rPr lang="en-US" sz="4800" b="1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50  </a:t>
            </a:r>
            <a:r>
              <a:rPr lang="en-US" sz="3600" b="1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4800" b="1" dirty="0">
                <a:ln w="11430"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4800" b="1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-50</a:t>
            </a:r>
          </a:p>
        </p:txBody>
      </p:sp>
    </p:spTree>
    <p:extLst>
      <p:ext uri="{BB962C8B-B14F-4D97-AF65-F5344CB8AC3E}">
        <p14:creationId xmlns:p14="http://schemas.microsoft.com/office/powerpoint/2010/main" val="28965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38865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Argument</a:t>
            </a:r>
            <a:br>
              <a:rPr lang="en-US" sz="5400" dirty="0">
                <a:solidFill>
                  <a:schemeClr val="bg1"/>
                </a:solidFill>
                <a:latin typeface="Arial Black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Sequence Matters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8969" r="3417" b="15633"/>
          <a:stretch/>
        </p:blipFill>
        <p:spPr bwMode="auto">
          <a:xfrm>
            <a:off x="0" y="2007917"/>
            <a:ext cx="9144000" cy="485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Subroutine Calls Without Arguments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11470" r="5917" b="11111"/>
          <a:stretch/>
        </p:blipFill>
        <p:spPr bwMode="auto">
          <a:xfrm>
            <a:off x="0" y="914399"/>
            <a:ext cx="9144000" cy="594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5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9594" r="9999" b="5818"/>
          <a:stretch/>
        </p:blipFill>
        <p:spPr bwMode="auto">
          <a:xfrm>
            <a:off x="182880" y="182880"/>
            <a:ext cx="8778240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34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t="9594" r="9999" b="5818"/>
          <a:stretch/>
        </p:blipFill>
        <p:spPr bwMode="auto">
          <a:xfrm>
            <a:off x="182880" y="182880"/>
            <a:ext cx="8778240" cy="6493933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13124" r="34750" b="30301"/>
          <a:stretch/>
        </p:blipFill>
        <p:spPr bwMode="auto">
          <a:xfrm>
            <a:off x="4419600" y="3581399"/>
            <a:ext cx="4541520" cy="30937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10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7609" r="17999" b="625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33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16387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3" t="16473" r="14833" b="7717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962400" y="1060704"/>
              <a:ext cx="3048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456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sz="4000" b="1"/>
              <a:t>The Track Relay Analogy – Race 1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65760" y="5303520"/>
            <a:ext cx="8412480" cy="830997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The second runner from the Netherlands is missing.</a:t>
            </a:r>
          </a:p>
          <a:p>
            <a:pPr eaLnBrk="1" hangingPunct="1"/>
            <a:r>
              <a:rPr lang="en-US" sz="2400" b="1" i="1" dirty="0"/>
              <a:t>The number of arguments and parameters do not match.</a:t>
            </a:r>
            <a:r>
              <a:rPr lang="en-US" sz="2400" b="1" dirty="0"/>
              <a:t>	 </a:t>
            </a:r>
          </a:p>
        </p:txBody>
      </p:sp>
      <p:graphicFrame>
        <p:nvGraphicFramePr>
          <p:cNvPr id="554032" name="Group 48"/>
          <p:cNvGraphicFramePr>
            <a:graphicFrameLocks noGrp="1"/>
          </p:cNvGraphicFramePr>
          <p:nvPr/>
        </p:nvGraphicFramePr>
        <p:xfrm>
          <a:off x="457200" y="914400"/>
          <a:ext cx="8229600" cy="419100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NL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837" name="Picture 39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31863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40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31863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9" name="Picture 41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8500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0" name="Picture 42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35300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43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2" name="Picture 44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68500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3" name="Picture 45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35300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sz="4000" b="1"/>
              <a:t>The Track Relay Analogy – Race 2</a:t>
            </a:r>
          </a:p>
        </p:txBody>
      </p:sp>
      <p:graphicFrame>
        <p:nvGraphicFramePr>
          <p:cNvPr id="582687" name="Group 31"/>
          <p:cNvGraphicFramePr>
            <a:graphicFrameLocks noGrp="1"/>
          </p:cNvGraphicFramePr>
          <p:nvPr/>
        </p:nvGraphicFramePr>
        <p:xfrm>
          <a:off x="457200" y="914400"/>
          <a:ext cx="8229600" cy="4191000"/>
        </p:xfrm>
        <a:graphic>
          <a:graphicData uri="http://schemas.openxmlformats.org/drawingml/2006/table">
            <a:tbl>
              <a:tblPr/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NL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NL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5860" name="Picture 21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31863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1" name="Picture 22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31863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2" name="Picture 23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8500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3" name="Picture 24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35300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4" name="Picture 25" descr="st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67175"/>
            <a:ext cx="12954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5" name="Picture 26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68500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6" name="Picture 27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35300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67" name="Picture 28" descr="r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67175"/>
            <a:ext cx="2382838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8" name="Text Box 29"/>
          <p:cNvSpPr txBox="1">
            <a:spLocks noChangeArrowheads="1"/>
          </p:cNvSpPr>
          <p:nvPr/>
        </p:nvSpPr>
        <p:spPr bwMode="auto">
          <a:xfrm>
            <a:off x="502920" y="5303520"/>
            <a:ext cx="8138160" cy="1200329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The second runners from the Netherlands and France are in the wrong lane.  </a:t>
            </a:r>
            <a:r>
              <a:rPr lang="en-US" sz="2400" b="1" i="1" dirty="0"/>
              <a:t>The parameters are not in the same order as the arguments.  They must correspond.</a:t>
            </a:r>
            <a:r>
              <a:rPr lang="en-US" sz="2400" b="1" dirty="0"/>
              <a:t>	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pPr eaLnBrk="1" hangingPunct="1"/>
            <a:r>
              <a:rPr lang="en-US" sz="4000" b="1"/>
              <a:t>The Track Relay Analogy – Race 3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40080" y="5303520"/>
            <a:ext cx="7863840" cy="1510670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6000"/>
              </a:lnSpc>
            </a:pPr>
            <a:r>
              <a:rPr lang="en-US" sz="2400" b="1" dirty="0"/>
              <a:t>The runners are in proper staring position.</a:t>
            </a:r>
          </a:p>
          <a:p>
            <a:pPr eaLnBrk="1" hangingPunct="1">
              <a:lnSpc>
                <a:spcPct val="96000"/>
              </a:lnSpc>
            </a:pPr>
            <a:r>
              <a:rPr lang="en-US" sz="2400" b="1" i="1" dirty="0"/>
              <a:t>The parameters correspond.  </a:t>
            </a:r>
          </a:p>
          <a:p>
            <a:pPr eaLnBrk="1" hangingPunct="1">
              <a:lnSpc>
                <a:spcPct val="96000"/>
              </a:lnSpc>
            </a:pPr>
            <a:r>
              <a:rPr lang="en-US" sz="2400" b="1" i="1" dirty="0"/>
              <a:t>The fact that there are 2 people from the Netherlands </a:t>
            </a:r>
          </a:p>
          <a:p>
            <a:pPr eaLnBrk="1" hangingPunct="1">
              <a:lnSpc>
                <a:spcPct val="96000"/>
              </a:lnSpc>
            </a:pPr>
            <a:r>
              <a:rPr lang="en-US" sz="2400" b="1" i="1" dirty="0"/>
              <a:t>with the same name is not a problem.</a:t>
            </a:r>
            <a:r>
              <a:rPr lang="en-US" sz="2400" b="1" dirty="0"/>
              <a:t> </a:t>
            </a:r>
          </a:p>
        </p:txBody>
      </p:sp>
      <p:graphicFrame>
        <p:nvGraphicFramePr>
          <p:cNvPr id="556054" name="Group 22"/>
          <p:cNvGraphicFramePr>
            <a:graphicFrameLocks noGrp="1"/>
          </p:cNvGraphicFramePr>
          <p:nvPr/>
        </p:nvGraphicFramePr>
        <p:xfrm>
          <a:off x="457200" y="914400"/>
          <a:ext cx="8229600" cy="419100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 (John)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US (Greg)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 (Charles)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GB (William)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 (Gerald)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FR (Louis)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NL (Hans)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itchFamily="34" charset="0"/>
                        </a:rPr>
                        <a:t>NL (Hans)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885" name="Picture 23" descr="j02889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928688"/>
            <a:ext cx="1857375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6" name="Picture 24" descr="j0343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3800" y="1981200"/>
            <a:ext cx="1660525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7" name="Picture 25" descr="j01490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32125"/>
            <a:ext cx="1600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8" name="Picture 26" descr="j0186490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2400" y="4219575"/>
            <a:ext cx="14097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  <a:latin typeface="Arial Black" pitchFamily="34" charset="0"/>
              </a:rPr>
              <a:t>Important Rules About Using Subroutines with Parameters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18650" r="5833" b="9312"/>
          <a:stretch/>
        </p:blipFill>
        <p:spPr bwMode="auto">
          <a:xfrm>
            <a:off x="0" y="1515533"/>
            <a:ext cx="9144000" cy="534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841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0"/>
            <a:ext cx="83820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Functions with a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7338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Single Parameter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9.9</a:t>
            </a:r>
          </a:p>
        </p:txBody>
      </p:sp>
    </p:spTree>
    <p:extLst>
      <p:ext uri="{BB962C8B-B14F-4D97-AF65-F5344CB8AC3E}">
        <p14:creationId xmlns:p14="http://schemas.microsoft.com/office/powerpoint/2010/main" val="171349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7279" r="17999" b="570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17541" r="8200" b="6904"/>
          <a:stretch/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Subroutine Calls With Arguments</a:t>
            </a:r>
          </a:p>
        </p:txBody>
      </p:sp>
    </p:spTree>
    <p:extLst>
      <p:ext uri="{BB962C8B-B14F-4D97-AF65-F5344CB8AC3E}">
        <p14:creationId xmlns:p14="http://schemas.microsoft.com/office/powerpoint/2010/main" val="2171474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7279" r="17999" b="5707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6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8754" r="52917" b="5404"/>
          <a:stretch/>
        </p:blipFill>
        <p:spPr bwMode="auto">
          <a:xfrm>
            <a:off x="5867400" y="182880"/>
            <a:ext cx="3093720" cy="594360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7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9154" r="21083" b="526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35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" t="9154" r="21083" b="5265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13717" r="30000" b="8754"/>
          <a:stretch/>
        </p:blipFill>
        <p:spPr bwMode="auto">
          <a:xfrm>
            <a:off x="4231906" y="182880"/>
            <a:ext cx="4729214" cy="4312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5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0"/>
            <a:ext cx="83820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Functions with    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73380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Multiple Parameters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9.10</a:t>
            </a:r>
          </a:p>
        </p:txBody>
      </p:sp>
    </p:spTree>
    <p:extLst>
      <p:ext uri="{BB962C8B-B14F-4D97-AF65-F5344CB8AC3E}">
        <p14:creationId xmlns:p14="http://schemas.microsoft.com/office/powerpoint/2010/main" val="3002461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3" t="9264" r="21916" b="5486"/>
          <a:stretch/>
        </p:blipFill>
        <p:spPr bwMode="auto">
          <a:xfrm>
            <a:off x="182880" y="182880"/>
            <a:ext cx="72085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2833" r="52533" b="21325"/>
          <a:stretch/>
        </p:blipFill>
        <p:spPr bwMode="auto">
          <a:xfrm>
            <a:off x="4343400" y="3268134"/>
            <a:ext cx="4617720" cy="2751666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 descr="C:\Documents and Settings\JohnSchram\Local Settings\Temporary Internet Files\Content.IE5\8C0NQAXG\MCj0432531000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92" y="4572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088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sz="4800" dirty="0">
                <a:solidFill>
                  <a:schemeClr val="bg1"/>
                </a:solidFill>
                <a:latin typeface="Arial Black" pitchFamily="34" charset="0"/>
              </a:rPr>
              <a:t>Procedures and Functions</a:t>
            </a:r>
          </a:p>
        </p:txBody>
      </p:sp>
      <p:pic>
        <p:nvPicPr>
          <p:cNvPr id="2150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9264" r="4000" b="6699"/>
          <a:stretch/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1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7" t="7720" r="19550" b="4604"/>
          <a:stretch/>
        </p:blipFill>
        <p:spPr bwMode="auto">
          <a:xfrm>
            <a:off x="182880" y="182881"/>
            <a:ext cx="70408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" t="21701" r="42289" b="10937"/>
          <a:stretch/>
        </p:blipFill>
        <p:spPr bwMode="auto">
          <a:xfrm>
            <a:off x="3881120" y="1545336"/>
            <a:ext cx="5080000" cy="3285068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8" descr="j0233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648200"/>
            <a:ext cx="19954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72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3" t="9264" r="27083" b="5818"/>
          <a:stretch/>
        </p:blipFill>
        <p:spPr bwMode="auto">
          <a:xfrm>
            <a:off x="182880" y="182880"/>
            <a:ext cx="70408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9488" r="52417" b="29156"/>
          <a:stretch/>
        </p:blipFill>
        <p:spPr bwMode="auto">
          <a:xfrm>
            <a:off x="5029201" y="1457939"/>
            <a:ext cx="3931920" cy="288546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74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WordArt 2"/>
          <p:cNvSpPr>
            <a:spLocks noChangeArrowheads="1" noChangeShapeType="1" noTextEdit="1"/>
          </p:cNvSpPr>
          <p:nvPr/>
        </p:nvSpPr>
        <p:spPr bwMode="auto">
          <a:xfrm>
            <a:off x="381000" y="14478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Creating Subroutines  </a:t>
            </a:r>
          </a:p>
        </p:txBody>
      </p:sp>
      <p:sp>
        <p:nvSpPr>
          <p:cNvPr id="49155" name="WordArt 2"/>
          <p:cNvSpPr>
            <a:spLocks noChangeArrowheads="1" noChangeShapeType="1" noTextEdit="1"/>
          </p:cNvSpPr>
          <p:nvPr/>
        </p:nvSpPr>
        <p:spPr bwMode="auto">
          <a:xfrm>
            <a:off x="381000" y="3825240"/>
            <a:ext cx="8382000" cy="265176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from Other Subroutines</a:t>
            </a:r>
          </a:p>
        </p:txBody>
      </p:sp>
      <p:sp>
        <p:nvSpPr>
          <p:cNvPr id="4915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9.11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1214438"/>
          </a:xfrm>
        </p:spPr>
        <p:txBody>
          <a:bodyPr lIns="90488" tIns="44450" rIns="90488" bIns="44450"/>
          <a:lstStyle/>
          <a:p>
            <a:pPr eaLnBrk="1" hangingPunct="1"/>
            <a:r>
              <a:rPr lang="en-US" sz="5200" b="1" dirty="0">
                <a:latin typeface="Arial" panose="020B0604020202020204" pitchFamily="34" charset="0"/>
                <a:cs typeface="Arial" panose="020B0604020202020204" pitchFamily="34" charset="0"/>
              </a:rPr>
              <a:t>Bigger Tools &amp; Bigger Stuff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304800" y="1143000"/>
            <a:ext cx="8534400" cy="5632311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9383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Consider the </a:t>
            </a:r>
            <a:r>
              <a:rPr lang="en-US" sz="2400" b="1" i="1" dirty="0"/>
              <a:t>Tool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analogy again.			Essentially, we make tools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						so that we can make the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  <a:tab pos="4572000" algn="l"/>
                <a:tab pos="5037138" algn="l"/>
              </a:tabLst>
            </a:pPr>
            <a:r>
              <a:rPr lang="en-US" sz="2400" b="1" dirty="0"/>
              <a:t>							stuff we want. 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What if we use some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tools to make a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bigger tool, like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a crane? 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endParaRPr lang="en-US" sz="2400" b="1" dirty="0"/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Now we can make bigger stuff,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like a car or even a building.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 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Once subroutines are created,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they can be used to create bigger, </a:t>
            </a:r>
          </a:p>
          <a:p>
            <a:pPr>
              <a:tabLst>
                <a:tab pos="914400" algn="l"/>
                <a:tab pos="1828800" algn="l"/>
                <a:tab pos="2743200" algn="l"/>
                <a:tab pos="3657600" algn="l"/>
                <a:tab pos="4122738" algn="l"/>
              </a:tabLst>
            </a:pPr>
            <a:r>
              <a:rPr lang="en-US" sz="2400" b="1" dirty="0"/>
              <a:t>more powerful subroutines.</a:t>
            </a:r>
          </a:p>
        </p:txBody>
      </p:sp>
      <p:pic>
        <p:nvPicPr>
          <p:cNvPr id="66564" name="Picture 4" descr="C:\Users\JohnSchram\AppData\Local\Microsoft\Windows\Temporary Internet Files\Content.IE5\T44849XS\132937412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83" y="1531549"/>
            <a:ext cx="7559717" cy="532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WordArt 2"/>
          <p:cNvSpPr>
            <a:spLocks noChangeArrowheads="1" noChangeShapeType="1" noTextEdit="1"/>
          </p:cNvSpPr>
          <p:nvPr/>
        </p:nvSpPr>
        <p:spPr bwMode="auto">
          <a:xfrm>
            <a:off x="381000" y="15240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Procedures with a Single</a:t>
            </a:r>
          </a:p>
        </p:txBody>
      </p:sp>
      <p:sp>
        <p:nvSpPr>
          <p:cNvPr id="16387" name="WordArt 2"/>
          <p:cNvSpPr>
            <a:spLocks noChangeArrowheads="1" noChangeShapeType="1" noTextEdit="1"/>
          </p:cNvSpPr>
          <p:nvPr/>
        </p:nvSpPr>
        <p:spPr bwMode="auto">
          <a:xfrm>
            <a:off x="381000" y="37338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Argument &amp; Parameter</a:t>
            </a:r>
          </a:p>
        </p:txBody>
      </p:sp>
      <p:sp>
        <p:nvSpPr>
          <p:cNvPr id="16388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9.7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8051" r="12083" b="6148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4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04"/>
            <a:ext cx="9144000" cy="563684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504"/>
            <a:ext cx="9144000" cy="5636846"/>
          </a:xfrm>
          <a:prstGeom prst="rect">
            <a:avLst/>
          </a:prstGeom>
        </p:spPr>
      </p:pic>
      <p:sp>
        <p:nvSpPr>
          <p:cNvPr id="4" name="WordArt 19"/>
          <p:cNvSpPr>
            <a:spLocks noChangeArrowheads="1" noChangeShapeType="1" noTextEdit="1"/>
          </p:cNvSpPr>
          <p:nvPr/>
        </p:nvSpPr>
        <p:spPr bwMode="auto">
          <a:xfrm rot="235564">
            <a:off x="877907" y="838013"/>
            <a:ext cx="6789737" cy="343569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NOTE: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These pickets are actually drawn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one at a time with a ¼ second delay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between each picket. To see this effect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execute the program on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3557648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sz="5400" b="1" dirty="0">
                <a:cs typeface="Arial" charset="0"/>
              </a:rPr>
              <a:t>The Logic of </a:t>
            </a:r>
            <a:r>
              <a:rPr lang="en-US" sz="5400" dirty="0" err="1">
                <a:latin typeface="Arial Black" pitchFamily="34" charset="0"/>
                <a:cs typeface="Arial" charset="0"/>
              </a:rPr>
              <a:t>drawPicket</a:t>
            </a:r>
            <a:endParaRPr lang="en-US" sz="5400" b="1" dirty="0">
              <a:cs typeface="Arial" charset="0"/>
            </a:endParaRPr>
          </a:p>
        </p:txBody>
      </p:sp>
      <p:grpSp>
        <p:nvGrpSpPr>
          <p:cNvPr id="52227" name="Group 5"/>
          <p:cNvGrpSpPr>
            <a:grpSpLocks/>
          </p:cNvGrpSpPr>
          <p:nvPr/>
        </p:nvGrpSpPr>
        <p:grpSpPr bwMode="auto">
          <a:xfrm>
            <a:off x="6934200" y="1828800"/>
            <a:ext cx="914400" cy="4114800"/>
            <a:chOff x="4114800" y="1447800"/>
            <a:chExt cx="914400" cy="4114800"/>
          </a:xfrm>
        </p:grpSpPr>
        <p:sp>
          <p:nvSpPr>
            <p:cNvPr id="2" name="Rectangle 1"/>
            <p:cNvSpPr/>
            <p:nvPr/>
          </p:nvSpPr>
          <p:spPr>
            <a:xfrm>
              <a:off x="4114800" y="2514600"/>
              <a:ext cx="914400" cy="3048000"/>
            </a:xfrm>
            <a:prstGeom prst="rect">
              <a:avLst/>
            </a:prstGeom>
            <a:solidFill>
              <a:srgbClr val="966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4114800" y="1447800"/>
              <a:ext cx="914400" cy="1066800"/>
            </a:xfrm>
            <a:prstGeom prst="triangle">
              <a:avLst/>
            </a:prstGeom>
            <a:solidFill>
              <a:srgbClr val="966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381000" y="1219200"/>
            <a:ext cx="5257800" cy="5355312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6725" algn="l"/>
                <a:tab pos="914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5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drawPicket</a:t>
            </a:r>
            <a:r>
              <a:rPr lang="en-US" sz="5400" b="1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eaLnBrk="1" hangingPunct="1"/>
            <a:endParaRPr lang="en-US" sz="2000" b="1" dirty="0"/>
          </a:p>
          <a:p>
            <a:pPr eaLnBrk="1" hangingPunct="1"/>
            <a:r>
              <a:rPr lang="en-US" sz="2400" dirty="0">
                <a:latin typeface="Arial Black" pitchFamily="34" charset="0"/>
              </a:rPr>
              <a:t>x</a:t>
            </a:r>
            <a:r>
              <a:rPr lang="en-US" sz="2400" b="1" dirty="0"/>
              <a:t> is the horizontal value of the bottom left corner of the picket.  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The </a:t>
            </a:r>
            <a:r>
              <a:rPr lang="en-US" sz="2400" dirty="0">
                <a:latin typeface="Arial Black" pitchFamily="34" charset="0"/>
              </a:rPr>
              <a:t>y</a:t>
            </a:r>
            <a:r>
              <a:rPr lang="en-US" sz="2400" b="1" dirty="0"/>
              <a:t> (vertical) value of the bottom left corner is always </a:t>
            </a:r>
            <a:r>
              <a:rPr lang="en-US" sz="2400" dirty="0">
                <a:latin typeface="Arial Black" pitchFamily="34" charset="0"/>
              </a:rPr>
              <a:t>700</a:t>
            </a:r>
            <a:r>
              <a:rPr lang="en-US" sz="2400" b="1" dirty="0"/>
              <a:t> since all pickets will be at the bottom of the graphics window.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The other 4 coordinates of the picket are relative to the point (</a:t>
            </a:r>
            <a:r>
              <a:rPr lang="en-US" sz="2400" dirty="0">
                <a:latin typeface="Arial Black" pitchFamily="34" charset="0"/>
              </a:rPr>
              <a:t>x,700</a:t>
            </a:r>
            <a:r>
              <a:rPr lang="en-US" sz="2400" b="1" dirty="0"/>
              <a:t>).</a:t>
            </a:r>
          </a:p>
        </p:txBody>
      </p:sp>
      <p:sp>
        <p:nvSpPr>
          <p:cNvPr id="7" name="Oval 6"/>
          <p:cNvSpPr/>
          <p:nvPr/>
        </p:nvSpPr>
        <p:spPr>
          <a:xfrm>
            <a:off x="6823075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61275" y="57912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58000" y="2895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96200" y="2895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77100" y="1752600"/>
            <a:ext cx="228600" cy="2286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234" name="TextBox 8"/>
          <p:cNvSpPr txBox="1">
            <a:spLocks noChangeArrowheads="1"/>
          </p:cNvSpPr>
          <p:nvPr/>
        </p:nvSpPr>
        <p:spPr bwMode="auto">
          <a:xfrm>
            <a:off x="6172200" y="5938838"/>
            <a:ext cx="9557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x,700</a:t>
            </a:r>
            <a:endParaRPr lang="en-US" b="1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56475" y="5938838"/>
            <a:ext cx="14782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x+36,700</a:t>
            </a:r>
            <a:endParaRPr lang="en-US" b="1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19800" y="3200400"/>
            <a:ext cx="955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x,500</a:t>
            </a:r>
            <a:endParaRPr lang="en-US" b="1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391400" y="3200400"/>
            <a:ext cx="1477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/>
              <a:t>x+36,500</a:t>
            </a:r>
            <a:endParaRPr lang="en-US" b="1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705600" y="1295400"/>
            <a:ext cx="1477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/>
              <a:t>x+18,450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7500" r="21917" b="5376"/>
          <a:stretch/>
        </p:blipFill>
        <p:spPr bwMode="auto">
          <a:xfrm>
            <a:off x="182880" y="182880"/>
            <a:ext cx="713231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10760"/>
            <a:ext cx="5105400" cy="31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41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7852" r="22783" b="11728"/>
          <a:stretch/>
        </p:blipFill>
        <p:spPr bwMode="auto">
          <a:xfrm>
            <a:off x="182882" y="182880"/>
            <a:ext cx="55235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0692" r="51367" b="10791"/>
          <a:stretch/>
        </p:blipFill>
        <p:spPr bwMode="auto">
          <a:xfrm>
            <a:off x="5867399" y="182880"/>
            <a:ext cx="309769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648"/>
            <a:ext cx="9144000" cy="56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8381" r="33834" b="6369"/>
          <a:stretch/>
        </p:blipFill>
        <p:spPr bwMode="auto">
          <a:xfrm>
            <a:off x="182880" y="182880"/>
            <a:ext cx="492252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38303" y="2590800"/>
            <a:ext cx="620569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2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7" t="9402" r="30384" b="2661"/>
          <a:stretch/>
        </p:blipFill>
        <p:spPr bwMode="auto">
          <a:xfrm>
            <a:off x="182880" y="182880"/>
            <a:ext cx="54383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64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7" t="9402" r="30384" b="2661"/>
          <a:stretch/>
        </p:blipFill>
        <p:spPr bwMode="auto">
          <a:xfrm>
            <a:off x="182880" y="182880"/>
            <a:ext cx="543838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19851" r="6000" b="37028"/>
          <a:stretch/>
        </p:blipFill>
        <p:spPr bwMode="auto">
          <a:xfrm>
            <a:off x="2743200" y="182880"/>
            <a:ext cx="6217920" cy="27889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8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0138" r="10016" b="5297"/>
          <a:stretch/>
        </p:blipFill>
        <p:spPr bwMode="auto">
          <a:xfrm>
            <a:off x="182879" y="182881"/>
            <a:ext cx="8778239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0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0138" r="10016" b="5297"/>
          <a:stretch/>
        </p:blipFill>
        <p:spPr bwMode="auto">
          <a:xfrm>
            <a:off x="182879" y="182881"/>
            <a:ext cx="8778239" cy="649223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t="60546" r="61918" b="14199"/>
          <a:stretch/>
        </p:blipFill>
        <p:spPr bwMode="auto">
          <a:xfrm>
            <a:off x="4511302" y="4114800"/>
            <a:ext cx="4449816" cy="25603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Line 9"/>
          <p:cNvSpPr>
            <a:spLocks noChangeShapeType="1"/>
          </p:cNvSpPr>
          <p:nvPr/>
        </p:nvSpPr>
        <p:spPr bwMode="auto">
          <a:xfrm flipV="1">
            <a:off x="3695700" y="2827865"/>
            <a:ext cx="647700" cy="3017520"/>
          </a:xfrm>
          <a:prstGeom prst="line">
            <a:avLst/>
          </a:prstGeom>
          <a:noFill/>
          <a:ln w="57150">
            <a:solidFill>
              <a:srgbClr val="CC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t="14023" r="3333" b="5349"/>
          <a:stretch/>
        </p:blipFill>
        <p:spPr bwMode="auto">
          <a:xfrm>
            <a:off x="0" y="931333"/>
            <a:ext cx="9144000" cy="592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pPr eaLnBrk="1" hangingPunct="1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 vs. Parameters</a:t>
            </a: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2468880" y="1856232"/>
            <a:ext cx="502920" cy="1188720"/>
          </a:xfrm>
          <a:prstGeom prst="line">
            <a:avLst/>
          </a:prstGeom>
          <a:noFill/>
          <a:ln w="57150">
            <a:solidFill>
              <a:srgbClr val="CC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4800" dirty="0">
                <a:latin typeface="Arial Black" pitchFamily="34" charset="0"/>
              </a:rPr>
              <a:t>Argument/Parameter</a:t>
            </a:r>
            <a:br>
              <a:rPr lang="en-US" sz="4800" dirty="0">
                <a:latin typeface="Arial Black" pitchFamily="34" charset="0"/>
              </a:rPr>
            </a:br>
            <a:r>
              <a:rPr lang="en-US" sz="4800" dirty="0">
                <a:latin typeface="Arial Black" pitchFamily="34" charset="0"/>
              </a:rPr>
              <a:t>Disclaimer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1705451"/>
            <a:ext cx="8991600" cy="5078313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/>
            <a:r>
              <a:rPr lang="en-US" sz="2800" dirty="0"/>
              <a:t>If you learned another programming language before </a:t>
            </a:r>
            <a:r>
              <a:rPr lang="en-US" sz="2800" spc="100" dirty="0"/>
              <a:t>taking this course, you may have learned about </a:t>
            </a:r>
            <a:r>
              <a:rPr lang="en-US" sz="2800" i="1" dirty="0"/>
              <a:t>Actual Parameters </a:t>
            </a:r>
            <a:r>
              <a:rPr lang="en-US" sz="2800" dirty="0"/>
              <a:t>in the subroutine call and </a:t>
            </a:r>
            <a:r>
              <a:rPr lang="en-US" sz="2800" i="1" dirty="0"/>
              <a:t>Formal Parameters</a:t>
            </a:r>
            <a:r>
              <a:rPr lang="en-US" sz="2800" dirty="0"/>
              <a:t> in the subroutine heading.  For the sake of this course, and to be consistent with the terminology used on the </a:t>
            </a:r>
            <a:r>
              <a:rPr lang="en-US" sz="2800" b="1" dirty="0"/>
              <a:t>PCEP</a:t>
            </a:r>
            <a:r>
              <a:rPr lang="en-US" sz="2800" dirty="0"/>
              <a:t> Certification Exam, just do the following translation in your head:</a:t>
            </a:r>
          </a:p>
          <a:p>
            <a:pPr algn="just"/>
            <a:endParaRPr lang="en-US" sz="3600" dirty="0"/>
          </a:p>
          <a:p>
            <a:pPr algn="just"/>
            <a:r>
              <a:rPr lang="en-US" sz="2800" dirty="0"/>
              <a:t>	</a:t>
            </a:r>
          </a:p>
          <a:p>
            <a:pPr algn="just"/>
            <a:endParaRPr lang="en-US" sz="2800" dirty="0"/>
          </a:p>
          <a:p>
            <a:pPr algn="just"/>
            <a:endParaRPr lang="en-US" sz="3600" dirty="0"/>
          </a:p>
        </p:txBody>
      </p:sp>
      <p:pic>
        <p:nvPicPr>
          <p:cNvPr id="3076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0058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0" y="0"/>
            <a:ext cx="100584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508955"/>
              </p:ext>
            </p:extLst>
          </p:nvPr>
        </p:nvGraphicFramePr>
        <p:xfrm>
          <a:off x="228600" y="4892040"/>
          <a:ext cx="8610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Other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Actual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Formal</a:t>
                      </a:r>
                      <a:r>
                        <a:rPr lang="en-US" sz="3200" baseline="0"/>
                        <a:t> P</a:t>
                      </a:r>
                      <a:r>
                        <a:rPr lang="en-US" sz="3200"/>
                        <a:t>arameters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495800" y="5791200"/>
            <a:ext cx="12192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5800" y="6355080"/>
            <a:ext cx="12192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65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617" r="23917" b="5817"/>
          <a:stretch/>
        </p:blipFill>
        <p:spPr bwMode="auto">
          <a:xfrm>
            <a:off x="182880" y="182880"/>
            <a:ext cx="654130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310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12591</TotalTime>
  <Words>638</Words>
  <Application>Microsoft Office PowerPoint</Application>
  <PresentationFormat>On-screen Show (4:3)</PresentationFormat>
  <Paragraphs>144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Arial Black</vt:lpstr>
      <vt:lpstr>Arial Narrow</vt:lpstr>
      <vt:lpstr>Calibri</vt:lpstr>
      <vt:lpstr>Consolas</vt:lpstr>
      <vt:lpstr>Impact</vt:lpstr>
      <vt:lpstr>MV Boli</vt:lpstr>
      <vt:lpstr>Symbol</vt:lpstr>
      <vt:lpstr>Default Design</vt:lpstr>
      <vt:lpstr>PowerPoint Presentation</vt:lpstr>
      <vt:lpstr>Subroutine Calls Without Arguments</vt:lpstr>
      <vt:lpstr>Subroutine Calls With Arguments</vt:lpstr>
      <vt:lpstr>PowerPoint Presentation</vt:lpstr>
      <vt:lpstr>PowerPoint Presentation</vt:lpstr>
      <vt:lpstr>PowerPoint Presentation</vt:lpstr>
      <vt:lpstr>Arguments vs. Parameters</vt:lpstr>
      <vt:lpstr>Argument/Parameter Disclaimer</vt:lpstr>
      <vt:lpstr>PowerPoint Presentation</vt:lpstr>
      <vt:lpstr>PowerPoint Presentation</vt:lpstr>
      <vt:lpstr>Argument Formats</vt:lpstr>
      <vt:lpstr>The Football Analogy</vt:lpstr>
      <vt:lpstr>The Football Analogy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Argument Sequence Matters</vt:lpstr>
      <vt:lpstr>PowerPoint Presentation</vt:lpstr>
      <vt:lpstr>PowerPoint Presentation</vt:lpstr>
      <vt:lpstr>PowerPoint Presentation</vt:lpstr>
      <vt:lpstr>PowerPoint Presentation</vt:lpstr>
      <vt:lpstr>The Track Relay Analogy – Race 1</vt:lpstr>
      <vt:lpstr>The Track Relay Analogy – Race 2</vt:lpstr>
      <vt:lpstr>The Track Relay Analogy – Race 3</vt:lpstr>
      <vt:lpstr>Important Rules About Using Subroutines with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Procedures and Functions</vt:lpstr>
      <vt:lpstr>PowerPoint Presentation</vt:lpstr>
      <vt:lpstr>PowerPoint Presentation</vt:lpstr>
      <vt:lpstr>PowerPoint Presentation</vt:lpstr>
      <vt:lpstr>Bigger Tools &amp; Bigger Stuff</vt:lpstr>
      <vt:lpstr>PowerPoint Presentation</vt:lpstr>
      <vt:lpstr>PowerPoint Presentation</vt:lpstr>
      <vt:lpstr>PowerPoint Presentation</vt:lpstr>
      <vt:lpstr>The Logic of drawPicket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1000</cp:revision>
  <dcterms:created xsi:type="dcterms:W3CDTF">2003-07-04T03:08:29Z</dcterms:created>
  <dcterms:modified xsi:type="dcterms:W3CDTF">2022-02-18T14:37:05Z</dcterms:modified>
</cp:coreProperties>
</file>